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57" r:id="rId5"/>
    <p:sldId id="258" r:id="rId6"/>
    <p:sldId id="259" r:id="rId7"/>
    <p:sldId id="260" r:id="rId8"/>
    <p:sldId id="279" r:id="rId9"/>
    <p:sldId id="261" r:id="rId10"/>
    <p:sldId id="276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4" r:id="rId23"/>
    <p:sldId id="273" r:id="rId24"/>
    <p:sldId id="275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676" autoAdjust="0"/>
    <p:restoredTop sz="94660"/>
  </p:normalViewPr>
  <p:slideViewPr>
    <p:cSldViewPr>
      <p:cViewPr>
        <p:scale>
          <a:sx n="60" d="100"/>
          <a:sy n="60" d="100"/>
        </p:scale>
        <p:origin x="-76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8C98-632D-4324-9DD4-805803D299F9}" type="datetimeFigureOut">
              <a:rPr lang="pl-PL" smtClean="0"/>
              <a:pPr/>
              <a:t>2017-10-26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CBA8-DDA2-4E46-8206-C1DB30D21FE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8C98-632D-4324-9DD4-805803D299F9}" type="datetimeFigureOut">
              <a:rPr lang="pl-PL" smtClean="0"/>
              <a:pPr/>
              <a:t>2017-10-26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CBA8-DDA2-4E46-8206-C1DB30D21FE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8C98-632D-4324-9DD4-805803D299F9}" type="datetimeFigureOut">
              <a:rPr lang="pl-PL" smtClean="0"/>
              <a:pPr/>
              <a:t>2017-10-26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CBA8-DDA2-4E46-8206-C1DB30D21FE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8C98-632D-4324-9DD4-805803D299F9}" type="datetimeFigureOut">
              <a:rPr lang="pl-PL" smtClean="0"/>
              <a:pPr/>
              <a:t>2017-10-26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CBA8-DDA2-4E46-8206-C1DB30D21FE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8C98-632D-4324-9DD4-805803D299F9}" type="datetimeFigureOut">
              <a:rPr lang="pl-PL" smtClean="0"/>
              <a:pPr/>
              <a:t>2017-10-26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CBA8-DDA2-4E46-8206-C1DB30D21FE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8C98-632D-4324-9DD4-805803D299F9}" type="datetimeFigureOut">
              <a:rPr lang="pl-PL" smtClean="0"/>
              <a:pPr/>
              <a:t>2017-10-26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CBA8-DDA2-4E46-8206-C1DB30D21FE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8C98-632D-4324-9DD4-805803D299F9}" type="datetimeFigureOut">
              <a:rPr lang="pl-PL" smtClean="0"/>
              <a:pPr/>
              <a:t>2017-10-26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CBA8-DDA2-4E46-8206-C1DB30D21FE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8C98-632D-4324-9DD4-805803D299F9}" type="datetimeFigureOut">
              <a:rPr lang="pl-PL" smtClean="0"/>
              <a:pPr/>
              <a:t>2017-10-26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CBA8-DDA2-4E46-8206-C1DB30D21FE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8C98-632D-4324-9DD4-805803D299F9}" type="datetimeFigureOut">
              <a:rPr lang="pl-PL" smtClean="0"/>
              <a:pPr/>
              <a:t>2017-10-26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CBA8-DDA2-4E46-8206-C1DB30D21FE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8C98-632D-4324-9DD4-805803D299F9}" type="datetimeFigureOut">
              <a:rPr lang="pl-PL" smtClean="0"/>
              <a:pPr/>
              <a:t>2017-10-26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CBA8-DDA2-4E46-8206-C1DB30D21FE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8C98-632D-4324-9DD4-805803D299F9}" type="datetimeFigureOut">
              <a:rPr lang="pl-PL" smtClean="0"/>
              <a:pPr/>
              <a:t>2017-10-26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CBA8-DDA2-4E46-8206-C1DB30D21FE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68C98-632D-4324-9DD4-805803D299F9}" type="datetimeFigureOut">
              <a:rPr lang="pl-PL" smtClean="0"/>
              <a:pPr/>
              <a:t>2017-10-26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ACBA8-DDA2-4E46-8206-C1DB30D21FE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500034" y="1500174"/>
            <a:ext cx="807249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Bezpieczeństwo</a:t>
            </a:r>
            <a:br>
              <a:rPr lang="pl-PL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l-PL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w sieci</a:t>
            </a:r>
            <a:endParaRPr lang="pl-PL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Obraz 3" descr="Cyberauc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4500570"/>
            <a:ext cx="6143636" cy="1922499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25963"/>
          </a:xfrm>
        </p:spPr>
        <p:txBody>
          <a:bodyPr>
            <a:normAutofit/>
          </a:bodyPr>
          <a:lstStyle/>
          <a:p>
            <a:pPr marL="173038" indent="0" algn="ctr">
              <a:buNone/>
            </a:pPr>
            <a:r>
              <a:rPr lang="pl-PL" sz="4800" b="1" dirty="0" smtClean="0"/>
              <a:t>Podstawowe zasad, jak samemu dbać o swoje bezpieczeństwo w sieci, aby zminimalizować zagrożenia czyhające na nas.</a:t>
            </a:r>
            <a:endParaRPr lang="pl-PL" sz="4800" b="1" dirty="0"/>
          </a:p>
        </p:txBody>
      </p:sp>
      <p:pic>
        <p:nvPicPr>
          <p:cNvPr id="4" name="Obraz 3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4143380"/>
            <a:ext cx="3814770" cy="254318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285728"/>
            <a:ext cx="8858312" cy="6357982"/>
          </a:xfrm>
        </p:spPr>
        <p:txBody>
          <a:bodyPr>
            <a:normAutofit/>
          </a:bodyPr>
          <a:lstStyle/>
          <a:p>
            <a:pPr marL="1588" indent="12700" algn="ctr">
              <a:buNone/>
            </a:pPr>
            <a:r>
              <a:rPr lang="pl-PL" sz="4800" b="1" dirty="0" smtClean="0"/>
              <a:t>Kiedy zakładamy hasło do kont internetowych powinno ono być:</a:t>
            </a:r>
          </a:p>
          <a:p>
            <a:pPr>
              <a:buFont typeface="Wingdings" pitchFamily="2" charset="2"/>
              <a:buChar char="ü"/>
            </a:pPr>
            <a:r>
              <a:rPr lang="pl-PL" sz="4000" dirty="0" smtClean="0"/>
              <a:t>Długie.</a:t>
            </a:r>
          </a:p>
          <a:p>
            <a:pPr>
              <a:buFont typeface="Wingdings" pitchFamily="2" charset="2"/>
              <a:buChar char="ü"/>
            </a:pPr>
            <a:r>
              <a:rPr lang="pl-PL" sz="4000" dirty="0" smtClean="0"/>
              <a:t>Składające się z małych i dużych liter,</a:t>
            </a:r>
            <a:br>
              <a:rPr lang="pl-PL" sz="4000" dirty="0" smtClean="0"/>
            </a:br>
            <a:r>
              <a:rPr lang="pl-PL" sz="4000" dirty="0" smtClean="0"/>
              <a:t> a także cyfr i znaków.</a:t>
            </a:r>
          </a:p>
          <a:p>
            <a:pPr>
              <a:buFont typeface="Wingdings" pitchFamily="2" charset="2"/>
              <a:buChar char="ü"/>
            </a:pPr>
            <a:r>
              <a:rPr lang="pl-PL" sz="4000" dirty="0" smtClean="0"/>
              <a:t>Powinniśmy używać innego hasła do każdego konta.</a:t>
            </a:r>
          </a:p>
          <a:p>
            <a:pPr>
              <a:buFont typeface="Wingdings" pitchFamily="2" charset="2"/>
              <a:buChar char="ü"/>
            </a:pPr>
            <a:r>
              <a:rPr lang="pl-PL" sz="4000" dirty="0" smtClean="0"/>
              <a:t>Hasło powinno być znane tylko dla Ciebie.</a:t>
            </a:r>
          </a:p>
          <a:p>
            <a:endParaRPr lang="pl-PL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214290"/>
            <a:ext cx="8572560" cy="66437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4800" b="1" dirty="0" smtClean="0"/>
              <a:t>Gdy logujemy się w miejscu publicznym zawsze:</a:t>
            </a:r>
          </a:p>
          <a:p>
            <a:pPr>
              <a:buFont typeface="Wingdings" pitchFamily="2" charset="2"/>
              <a:buChar char="ü"/>
            </a:pPr>
            <a:r>
              <a:rPr lang="pl-PL" sz="4000" dirty="0" smtClean="0"/>
              <a:t>Zwracamy uwagę na bezpieczne połączenie.</a:t>
            </a:r>
          </a:p>
          <a:p>
            <a:pPr>
              <a:buFont typeface="Wingdings" pitchFamily="2" charset="2"/>
              <a:buChar char="ü"/>
            </a:pPr>
            <a:r>
              <a:rPr lang="pl-PL" sz="4000" dirty="0" smtClean="0"/>
              <a:t>Zwracamy uwagę, czy ktoś nie patrzy na klawiaturę.</a:t>
            </a:r>
          </a:p>
          <a:p>
            <a:pPr>
              <a:buFont typeface="Wingdings" pitchFamily="2" charset="2"/>
              <a:buChar char="ü"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C:\Documents and Settings\Student\Pulpit\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000504"/>
            <a:ext cx="5072098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04" cy="60007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4400" b="1" dirty="0" smtClean="0"/>
              <a:t>Gdy musimy odejść od komputera </a:t>
            </a:r>
            <a:br>
              <a:rPr lang="pl-PL" sz="4400" b="1" dirty="0" smtClean="0"/>
            </a:br>
            <a:r>
              <a:rPr lang="pl-PL" sz="4400" b="1" dirty="0" smtClean="0"/>
              <a:t>w miejscu publicznym:</a:t>
            </a:r>
          </a:p>
          <a:p>
            <a:pPr>
              <a:buFont typeface="Wingdings" pitchFamily="2" charset="2"/>
              <a:buChar char="ü"/>
            </a:pPr>
            <a:r>
              <a:rPr lang="pl-PL" sz="3600" dirty="0" smtClean="0"/>
              <a:t>Wylogowujemy się ze wszystkich kont, aby nikt nie mógł zobaczyć naszych danych, nie podszył się pod nas lub w ogóle nie przejął naszej tożsamości.</a:t>
            </a:r>
          </a:p>
        </p:txBody>
      </p:sp>
      <p:pic>
        <p:nvPicPr>
          <p:cNvPr id="4" name="Obraz 3" descr="C:\Documents and Settings\Student\Pulpit\łajfaj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143380"/>
            <a:ext cx="3571900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3500462"/>
          </a:xfrm>
        </p:spPr>
        <p:txBody>
          <a:bodyPr/>
          <a:lstStyle/>
          <a:p>
            <a:pPr algn="ctr">
              <a:buNone/>
            </a:pPr>
            <a:r>
              <a:rPr lang="pl-PL" sz="4800" b="1" dirty="0" smtClean="0"/>
              <a:t>Podajemy swoje prawdziwe dane:</a:t>
            </a:r>
          </a:p>
          <a:p>
            <a:pPr>
              <a:buFont typeface="Wingdings" pitchFamily="2" charset="2"/>
              <a:buChar char="ü"/>
            </a:pPr>
            <a:r>
              <a:rPr lang="pl-PL" sz="4000" dirty="0" smtClean="0"/>
              <a:t>Tylko gdy jest to konieczne np. podczas zakupów internetowych.</a:t>
            </a:r>
          </a:p>
          <a:p>
            <a:endParaRPr lang="pl-PL" dirty="0"/>
          </a:p>
        </p:txBody>
      </p:sp>
      <p:pic>
        <p:nvPicPr>
          <p:cNvPr id="4" name="Obraz 3" descr="C:\Documents and Settings\Student\Pulpit\ha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928934"/>
            <a:ext cx="5214974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42852"/>
            <a:ext cx="8501122" cy="3643338"/>
          </a:xfrm>
        </p:spPr>
        <p:txBody>
          <a:bodyPr/>
          <a:lstStyle/>
          <a:p>
            <a:pPr algn="ctr">
              <a:buNone/>
            </a:pPr>
            <a:r>
              <a:rPr lang="pl-PL" sz="4400" dirty="0" smtClean="0"/>
              <a:t>Na urządzeniach, z których korzystamy (laptop, </a:t>
            </a:r>
            <a:r>
              <a:rPr lang="pl-PL" sz="4400" dirty="0" err="1" smtClean="0"/>
              <a:t>smartfon</a:t>
            </a:r>
            <a:r>
              <a:rPr lang="pl-PL" sz="4400" dirty="0" smtClean="0"/>
              <a:t>, komputer) </a:t>
            </a:r>
            <a:r>
              <a:rPr lang="pl-PL" sz="4800" b="1" dirty="0" smtClean="0"/>
              <a:t>instalujemy programy antywirusowe </a:t>
            </a:r>
            <a:br>
              <a:rPr lang="pl-PL" sz="4800" b="1" dirty="0" smtClean="0"/>
            </a:br>
            <a:r>
              <a:rPr lang="pl-PL" sz="4400" dirty="0" smtClean="0"/>
              <a:t>z aktualną bazą danych.</a:t>
            </a:r>
          </a:p>
          <a:p>
            <a:pPr algn="ctr">
              <a:buNone/>
            </a:pPr>
            <a:endParaRPr lang="pl-PL" dirty="0"/>
          </a:p>
        </p:txBody>
      </p:sp>
      <p:pic>
        <p:nvPicPr>
          <p:cNvPr id="7" name="Obraz 6" descr="antywir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714752"/>
            <a:ext cx="4460080" cy="2846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285728"/>
            <a:ext cx="878687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4800" b="1" dirty="0" smtClean="0"/>
              <a:t>Gdy ktoś przysyła nam e-mail, link lub załącznik otwieramy go:</a:t>
            </a:r>
          </a:p>
          <a:p>
            <a:pPr>
              <a:buFont typeface="Wingdings" pitchFamily="2" charset="2"/>
              <a:buChar char="ü"/>
            </a:pPr>
            <a:r>
              <a:rPr lang="pl-PL" sz="4000" dirty="0" smtClean="0"/>
              <a:t>Tylko gdy przesyła go znajomy.</a:t>
            </a:r>
          </a:p>
          <a:p>
            <a:pPr>
              <a:buFont typeface="Wingdings" pitchFamily="2" charset="2"/>
              <a:buChar char="ü"/>
            </a:pPr>
            <a:r>
              <a:rPr lang="pl-PL" sz="4000" dirty="0" smtClean="0"/>
              <a:t>Wygląda wiarygodnie.</a:t>
            </a:r>
          </a:p>
          <a:p>
            <a:endParaRPr lang="pl-PL" dirty="0"/>
          </a:p>
        </p:txBody>
      </p:sp>
      <p:pic>
        <p:nvPicPr>
          <p:cNvPr id="4" name="Obraz 3" descr="C:\Documents and Settings\Student\Pulpit\moj dysk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00438"/>
            <a:ext cx="5500726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635798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sz="4800" b="1" dirty="0" smtClean="0"/>
              <a:t>Publikując swoje materiały np. teksty, zdjęcia lub filmy </a:t>
            </a:r>
            <a:br>
              <a:rPr lang="pl-PL" sz="4800" b="1" dirty="0" smtClean="0"/>
            </a:br>
            <a:r>
              <a:rPr lang="pl-PL" sz="4800" b="1" dirty="0" smtClean="0"/>
              <a:t>w internecie:</a:t>
            </a:r>
          </a:p>
          <a:p>
            <a:pPr>
              <a:buFont typeface="Wingdings" pitchFamily="2" charset="2"/>
              <a:buChar char="ü"/>
            </a:pPr>
            <a:r>
              <a:rPr lang="pl-PL" sz="4000" dirty="0" smtClean="0"/>
              <a:t>Mam świadomość, że odtąd jest możliwe, iż każdy będzie mógł je zobaczyć, w tym rodzina, znajomi, </a:t>
            </a:r>
            <a:br>
              <a:rPr lang="pl-PL" sz="4000" dirty="0" smtClean="0"/>
            </a:br>
            <a:r>
              <a:rPr lang="pl-PL" sz="4000" dirty="0" smtClean="0"/>
              <a:t>a także przyszli pracodawcy.</a:t>
            </a:r>
            <a:endParaRPr lang="pl-PL" sz="4000" dirty="0"/>
          </a:p>
          <a:p>
            <a:pPr>
              <a:buFont typeface="Wingdings" pitchFamily="2" charset="2"/>
              <a:buChar char="ü"/>
            </a:pPr>
            <a:r>
              <a:rPr lang="pl-PL" sz="4000" dirty="0" smtClean="0"/>
              <a:t>Nie publikuję materiałów, które kompromitują mnie lub inne osoby, także postronne.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35798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pl-PL" sz="7700" b="1" dirty="0" smtClean="0"/>
              <a:t>Gdy widzę </a:t>
            </a:r>
            <a:r>
              <a:rPr lang="pl-PL" sz="7700" b="1" dirty="0" err="1" smtClean="0"/>
              <a:t>banery</a:t>
            </a:r>
            <a:r>
              <a:rPr lang="pl-PL" sz="7700" b="1" dirty="0" smtClean="0"/>
              <a:t> reklamowe czy linki, które zachęcają do skorzystania z promocji, oferty specjalnej, konkursu czy odbioru nagrody, którą rzekomo się wygrało:</a:t>
            </a:r>
          </a:p>
          <a:p>
            <a:pPr algn="ctr">
              <a:buFont typeface="Wingdings" pitchFamily="2" charset="2"/>
              <a:buChar char="ü"/>
            </a:pPr>
            <a:r>
              <a:rPr lang="pl-PL" sz="6400" dirty="0" smtClean="0"/>
              <a:t>Omijam z daleka, chyba że widzę, że reklama jest związana z zaufaną instytucją.</a:t>
            </a:r>
          </a:p>
          <a:p>
            <a:endParaRPr lang="pl-PL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4800" b="1" dirty="0" smtClean="0"/>
              <a:t>Ustawiamy różne dostępy dla różnych grup znajomych, członkowie każdej widzą co innego. Nieznajomi widzą tylko nazwisko i zdjęcie.</a:t>
            </a:r>
            <a:endParaRPr lang="pl-PL" sz="4800" b="1" dirty="0"/>
          </a:p>
        </p:txBody>
      </p:sp>
      <p:pic>
        <p:nvPicPr>
          <p:cNvPr id="4" name="Obraz 3" descr="C:\Documents and Settings\Student\Pulpit\13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929066"/>
            <a:ext cx="2786082" cy="2747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Cele projektu: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571612"/>
            <a:ext cx="8686800" cy="4757758"/>
          </a:xfrm>
        </p:spPr>
        <p:txBody>
          <a:bodyPr>
            <a:noAutofit/>
          </a:bodyPr>
          <a:lstStyle/>
          <a:p>
            <a:pPr marL="416052"/>
            <a:r>
              <a:rPr lang="pl-PL" sz="3600" dirty="0" smtClean="0"/>
              <a:t>Ustalenie odpowiedzi na pytanie, czy nasi </a:t>
            </a:r>
            <a:r>
              <a:rPr lang="pl-PL" sz="3600" dirty="0" smtClean="0"/>
              <a:t>uczniowie posiadają odpowiednią wiedzę na temat bezpieczeństwa w sieci?</a:t>
            </a:r>
          </a:p>
          <a:p>
            <a:pPr marL="416052"/>
            <a:r>
              <a:rPr lang="pl-PL" sz="3600" dirty="0" smtClean="0"/>
              <a:t>Rozpowszechnianie zasad bezpieczeństwa w sieci.</a:t>
            </a:r>
          </a:p>
          <a:p>
            <a:pPr marL="416052"/>
            <a:r>
              <a:rPr lang="pl-PL" sz="3600" dirty="0" smtClean="0"/>
              <a:t>Zachęcanie uczniów do stosowania zasad bezpieczeństwa.</a:t>
            </a:r>
            <a:endParaRPr lang="pl-PL" sz="3600" dirty="0" smtClean="0"/>
          </a:p>
          <a:p>
            <a:pPr marL="416052"/>
            <a:endParaRPr lang="pl-PL" sz="4000" dirty="0" smtClean="0"/>
          </a:p>
          <a:p>
            <a:endParaRPr lang="pl-PL" sz="4000" dirty="0"/>
          </a:p>
        </p:txBody>
      </p:sp>
    </p:spTree>
  </p:cSld>
  <p:clrMapOvr>
    <a:masterClrMapping/>
  </p:clrMapOvr>
  <p:transition spd="med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5357850"/>
          </a:xfrm>
        </p:spPr>
        <p:txBody>
          <a:bodyPr/>
          <a:lstStyle/>
          <a:p>
            <a:pPr algn="ctr">
              <a:buNone/>
            </a:pPr>
            <a:r>
              <a:rPr lang="pl-PL" sz="4800" b="1" dirty="0" smtClean="0"/>
              <a:t>Do grona znajomych w serwisach </a:t>
            </a:r>
            <a:r>
              <a:rPr lang="pl-PL" sz="4800" b="1" dirty="0" err="1" smtClean="0"/>
              <a:t>społecznościowych</a:t>
            </a:r>
            <a:r>
              <a:rPr lang="pl-PL" sz="4800" b="1" dirty="0" smtClean="0"/>
              <a:t> zapraszamy:</a:t>
            </a:r>
          </a:p>
          <a:p>
            <a:pPr>
              <a:buFont typeface="Wingdings" pitchFamily="2" charset="2"/>
              <a:buChar char="ü"/>
            </a:pPr>
            <a:r>
              <a:rPr lang="pl-PL" sz="4000" dirty="0" smtClean="0"/>
              <a:t>Tylko znajomych.</a:t>
            </a:r>
          </a:p>
          <a:p>
            <a:pPr>
              <a:buFont typeface="Wingdings" pitchFamily="2" charset="2"/>
              <a:buChar char="ü"/>
            </a:pPr>
            <a:r>
              <a:rPr lang="pl-PL" sz="4000" dirty="0" smtClean="0"/>
              <a:t>Ewentualnie osoby ostatnio poznane, które są w gronie znajomych moich znajomych. </a:t>
            </a:r>
          </a:p>
        </p:txBody>
      </p:sp>
      <p:sp>
        <p:nvSpPr>
          <p:cNvPr id="4098" name="AutoShape 2" descr="Znalezione obrazy dla zapytania facebook"/>
          <p:cNvSpPr>
            <a:spLocks noChangeAspect="1" noChangeArrowheads="1"/>
          </p:cNvSpPr>
          <p:nvPr/>
        </p:nvSpPr>
        <p:spPr bwMode="auto">
          <a:xfrm>
            <a:off x="155575" y="-1485900"/>
            <a:ext cx="3095625" cy="3095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" name="Obraz 5" descr="fb_icon_325x3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000504"/>
            <a:ext cx="2706434" cy="270643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/>
          <a:lstStyle/>
          <a:p>
            <a:pPr marL="96838" indent="12700" algn="ctr">
              <a:buNone/>
            </a:pPr>
            <a:r>
              <a:rPr lang="pl-PL" sz="4800" b="1" dirty="0" smtClean="0"/>
              <a:t>Korzystając z aplikacji </a:t>
            </a:r>
            <a:br>
              <a:rPr lang="pl-PL" sz="4800" b="1" dirty="0" smtClean="0"/>
            </a:br>
            <a:r>
              <a:rPr lang="pl-PL" sz="4800" b="1" dirty="0" smtClean="0"/>
              <a:t>w sieciach </a:t>
            </a:r>
            <a:r>
              <a:rPr lang="pl-PL" sz="4800" b="1" dirty="0" err="1" smtClean="0"/>
              <a:t>społecznościowych</a:t>
            </a:r>
            <a:r>
              <a:rPr lang="pl-PL" sz="4800" b="1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pl-PL" sz="4000" dirty="0" smtClean="0"/>
              <a:t>Sprawdzamy, do jakich danych będą miały dostęp.</a:t>
            </a:r>
          </a:p>
          <a:p>
            <a:pPr>
              <a:buFont typeface="Wingdings" pitchFamily="2" charset="2"/>
              <a:buChar char="ü"/>
            </a:pPr>
            <a:r>
              <a:rPr lang="pl-PL" sz="4000" dirty="0" smtClean="0"/>
              <a:t>Wyznaczamy, kto może widzieć efekty działania tych aplikacji.</a:t>
            </a:r>
          </a:p>
          <a:p>
            <a:endParaRPr lang="pl-PL" dirty="0"/>
          </a:p>
        </p:txBody>
      </p:sp>
      <p:pic>
        <p:nvPicPr>
          <p:cNvPr id="4" name="Obraz 3" descr="C:\Documents and Settings\Student\Pulpit\komputer.jpg"/>
          <p:cNvPicPr/>
          <p:nvPr/>
        </p:nvPicPr>
        <p:blipFill>
          <a:blip r:embed="rId2"/>
          <a:srcRect l="16327"/>
          <a:stretch>
            <a:fillRect/>
          </a:stretch>
        </p:blipFill>
        <p:spPr bwMode="auto">
          <a:xfrm>
            <a:off x="3071802" y="4500570"/>
            <a:ext cx="2928958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42852"/>
            <a:ext cx="8929718" cy="62151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4800" b="1" dirty="0" smtClean="0"/>
              <a:t>Podczas robienia zakupów w sieci:</a:t>
            </a:r>
          </a:p>
          <a:p>
            <a:pPr>
              <a:buFont typeface="Wingdings" pitchFamily="2" charset="2"/>
              <a:buChar char="ü"/>
            </a:pPr>
            <a:r>
              <a:rPr lang="pl-PL" sz="4000" dirty="0" smtClean="0"/>
              <a:t>Zachowaj wszelakie bezpieczeństwo.</a:t>
            </a:r>
          </a:p>
          <a:p>
            <a:pPr>
              <a:buFont typeface="Wingdings" pitchFamily="2" charset="2"/>
              <a:buChar char="ü"/>
            </a:pPr>
            <a:r>
              <a:rPr lang="pl-PL" sz="4000" dirty="0" smtClean="0"/>
              <a:t>Przeczytaj regulamin sklepu, opinie klientów, na jakiej stronie odbywa się płatność.</a:t>
            </a:r>
          </a:p>
          <a:p>
            <a:pPr>
              <a:buFont typeface="Wingdings" pitchFamily="2" charset="2"/>
              <a:buChar char="ü"/>
            </a:pPr>
            <a:r>
              <a:rPr lang="pl-PL" sz="4000" dirty="0" smtClean="0"/>
              <a:t>Sprawdź, czy adres e-mail, który informuje nas o płatności, jest spójny </a:t>
            </a:r>
            <a:br>
              <a:rPr lang="pl-PL" sz="4000" dirty="0" smtClean="0"/>
            </a:br>
            <a:r>
              <a:rPr lang="pl-PL" sz="4000" dirty="0" smtClean="0"/>
              <a:t>z domeną sklepową.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6725" y="304800"/>
            <a:ext cx="8229600" cy="4525963"/>
          </a:xfrm>
        </p:spPr>
        <p:txBody>
          <a:bodyPr>
            <a:normAutofit/>
          </a:bodyPr>
          <a:lstStyle/>
          <a:p>
            <a:pPr marL="1588" indent="12700" algn="ctr">
              <a:buNone/>
            </a:pPr>
            <a:r>
              <a:rPr lang="pl-PL" sz="4800" b="1" dirty="0" smtClean="0"/>
              <a:t>Podczas łączenia się </a:t>
            </a:r>
            <a:br>
              <a:rPr lang="pl-PL" sz="4800" b="1" dirty="0" smtClean="0"/>
            </a:br>
            <a:r>
              <a:rPr lang="pl-PL" sz="4800" b="1" dirty="0" smtClean="0"/>
              <a:t>z Internetem upewnij się, </a:t>
            </a:r>
            <a:br>
              <a:rPr lang="pl-PL" sz="4800" b="1" dirty="0" smtClean="0"/>
            </a:br>
            <a:r>
              <a:rPr lang="pl-PL" sz="4800" b="1" dirty="0" smtClean="0"/>
              <a:t>że masz włączony system antywirusowy.</a:t>
            </a:r>
            <a:endParaRPr lang="pl-PL" sz="4800" b="1" dirty="0"/>
          </a:p>
        </p:txBody>
      </p:sp>
      <p:pic>
        <p:nvPicPr>
          <p:cNvPr id="4" name="Obraz 3" descr="C:\Documents and Settings\Student\Pulpit\nie daj si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571876"/>
            <a:ext cx="4000528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14744" y="4286256"/>
            <a:ext cx="5072098" cy="2000264"/>
          </a:xfrm>
        </p:spPr>
        <p:txBody>
          <a:bodyPr/>
          <a:lstStyle/>
          <a:p>
            <a:pPr algn="r">
              <a:buNone/>
            </a:pPr>
            <a:r>
              <a:rPr lang="pl-PL" dirty="0" smtClean="0"/>
              <a:t>Dziękujemy za uwagę.</a:t>
            </a:r>
          </a:p>
          <a:p>
            <a:pPr algn="r">
              <a:buNone/>
            </a:pPr>
            <a:endParaRPr lang="pl-PL" dirty="0" smtClean="0"/>
          </a:p>
          <a:p>
            <a:pPr algn="r">
              <a:buNone/>
            </a:pPr>
            <a:r>
              <a:rPr lang="pl-PL" dirty="0" smtClean="0"/>
              <a:t>Uczniowie klasy III </a:t>
            </a:r>
            <a:r>
              <a:rPr lang="pl-PL" dirty="0" err="1" smtClean="0"/>
              <a:t>gim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Obraz 3" descr="machanie-ruchomy-obrazek-007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714356"/>
            <a:ext cx="2928958" cy="359360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4800" b="1" dirty="0" smtClean="0"/>
              <a:t>Podjęte działania:</a:t>
            </a: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04" cy="5357850"/>
          </a:xfrm>
        </p:spPr>
        <p:txBody>
          <a:bodyPr>
            <a:normAutofit fontScale="92500"/>
          </a:bodyPr>
          <a:lstStyle/>
          <a:p>
            <a:r>
              <a:rPr lang="pl-PL" sz="3600" dirty="0" smtClean="0"/>
              <a:t>Przeprowadzenie wśród gimnazjalistów ankiety dotyczącej zdrowego stylu życia i opracowanie jej </a:t>
            </a:r>
            <a:r>
              <a:rPr lang="pl-PL" sz="3600" dirty="0" smtClean="0"/>
              <a:t>wyników.</a:t>
            </a:r>
          </a:p>
          <a:p>
            <a:r>
              <a:rPr lang="pl-PL" sz="3600" dirty="0" smtClean="0"/>
              <a:t>Opracowanie wyników ankiety i opracowanie wniosków</a:t>
            </a:r>
            <a:r>
              <a:rPr lang="pl-PL" sz="3600" dirty="0" smtClean="0"/>
              <a:t>.</a:t>
            </a:r>
          </a:p>
          <a:p>
            <a:r>
              <a:rPr lang="pl-PL" sz="3600" dirty="0" smtClean="0"/>
              <a:t>Wykonanie </a:t>
            </a:r>
            <a:r>
              <a:rPr lang="pl-PL" sz="3600" dirty="0" smtClean="0"/>
              <a:t>plakatu promującego bezpieczeństwo.</a:t>
            </a:r>
            <a:endParaRPr lang="pl-PL" sz="3600" dirty="0" smtClean="0"/>
          </a:p>
          <a:p>
            <a:r>
              <a:rPr lang="pl-PL" sz="3600" dirty="0" smtClean="0"/>
              <a:t>Przygotowanie prezentacji oraz zorganizowanie </a:t>
            </a:r>
            <a:r>
              <a:rPr lang="pl-PL" sz="3600" dirty="0" smtClean="0"/>
              <a:t>spotkania </a:t>
            </a:r>
            <a:r>
              <a:rPr lang="pl-PL" sz="3600" dirty="0" smtClean="0"/>
              <a:t>„Bezpieczeństwo w sieci”.</a:t>
            </a:r>
            <a:endParaRPr lang="pl-PL" sz="3600" dirty="0" smtClean="0"/>
          </a:p>
          <a:p>
            <a:endParaRPr lang="pl-PL" dirty="0" smtClean="0">
              <a:solidFill>
                <a:srgbClr val="600D04"/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Wyniki ankiety - klasa 6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Odpowiedzi A – 15%</a:t>
            </a:r>
          </a:p>
          <a:p>
            <a:r>
              <a:rPr lang="pl-PL" dirty="0" smtClean="0"/>
              <a:t>Odpowiedzi B – 38%</a:t>
            </a:r>
          </a:p>
          <a:p>
            <a:r>
              <a:rPr lang="pl-PL" dirty="0" smtClean="0"/>
              <a:t>Odpowiedzi C – 47%</a:t>
            </a:r>
          </a:p>
          <a:p>
            <a:endParaRPr lang="pl-PL" dirty="0"/>
          </a:p>
        </p:txBody>
      </p:sp>
      <p:pic>
        <p:nvPicPr>
          <p:cNvPr id="4" name="Obraz 3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643314"/>
            <a:ext cx="4000528" cy="266257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Wyniki ankiety - klasa 7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Odpowiedzi A – 16%</a:t>
            </a:r>
          </a:p>
          <a:p>
            <a:r>
              <a:rPr lang="pl-PL" dirty="0" smtClean="0"/>
              <a:t>Odpowiedzi B – 34%</a:t>
            </a:r>
          </a:p>
          <a:p>
            <a:r>
              <a:rPr lang="pl-PL" dirty="0" smtClean="0"/>
              <a:t>Odpowiedzi C – 50%</a:t>
            </a:r>
            <a:endParaRPr lang="pl-PL" dirty="0"/>
          </a:p>
        </p:txBody>
      </p:sp>
      <p:pic>
        <p:nvPicPr>
          <p:cNvPr id="4" name="Obraz 3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3000372"/>
            <a:ext cx="3406777" cy="353186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Wyniki ankiety - klasa 2 gim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Odpowiedzi A – 14%</a:t>
            </a:r>
          </a:p>
          <a:p>
            <a:r>
              <a:rPr lang="pl-PL" dirty="0" smtClean="0"/>
              <a:t>Odpowiedzi B – 44%</a:t>
            </a:r>
          </a:p>
          <a:p>
            <a:r>
              <a:rPr lang="pl-PL" dirty="0" smtClean="0"/>
              <a:t>Odpowiedzi C – 42%</a:t>
            </a:r>
            <a:endParaRPr lang="pl-PL" dirty="0"/>
          </a:p>
        </p:txBody>
      </p:sp>
      <p:pic>
        <p:nvPicPr>
          <p:cNvPr id="4" name="Obraz 3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571876"/>
            <a:ext cx="4129519" cy="267654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Wyniki ankiety - klasa 3 gim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Odpowiedzi A – 18% </a:t>
            </a:r>
          </a:p>
          <a:p>
            <a:r>
              <a:rPr lang="pl-PL" dirty="0" smtClean="0"/>
              <a:t>Odpowiedzi B – 41%</a:t>
            </a:r>
          </a:p>
          <a:p>
            <a:r>
              <a:rPr lang="pl-PL" dirty="0" smtClean="0"/>
              <a:t>Odpowiedzi C – 41%</a:t>
            </a:r>
            <a:endParaRPr lang="pl-PL" dirty="0"/>
          </a:p>
        </p:txBody>
      </p:sp>
      <p:pic>
        <p:nvPicPr>
          <p:cNvPr id="4" name="Obraz 3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643314"/>
            <a:ext cx="4286250" cy="284797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Pozytywne wnioski: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każdej klasie ponad 40% osób wskazywało odpowiedzi </a:t>
            </a:r>
            <a:r>
              <a:rPr lang="pl-PL" b="1" dirty="0" smtClean="0"/>
              <a:t>C </a:t>
            </a:r>
            <a:r>
              <a:rPr lang="pl-PL" dirty="0" smtClean="0"/>
              <a:t>na podane pytania. Także około 40% osób wskazywało odpowiedzi </a:t>
            </a:r>
            <a:r>
              <a:rPr lang="pl-PL" b="1" dirty="0" smtClean="0"/>
              <a:t>B,</a:t>
            </a:r>
            <a:r>
              <a:rPr lang="pl-PL" dirty="0" smtClean="0"/>
              <a:t> czyli ci uczniowie dobrze lub bardzo dobrze wiedzą, jak dbać o swoje bezpieczeństwo w sieci.</a:t>
            </a:r>
            <a:endParaRPr lang="pl-PL" dirty="0"/>
          </a:p>
        </p:txBody>
      </p:sp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285728"/>
            <a:ext cx="8501122" cy="6357982"/>
          </a:xfrm>
        </p:spPr>
        <p:txBody>
          <a:bodyPr>
            <a:noAutofit/>
          </a:bodyPr>
          <a:lstStyle/>
          <a:p>
            <a:pPr marL="92075" indent="19050" algn="ctr">
              <a:buNone/>
            </a:pPr>
            <a:r>
              <a:rPr lang="pl-PL" sz="3600" dirty="0" smtClean="0"/>
              <a:t>Jednak w </a:t>
            </a:r>
            <a:r>
              <a:rPr lang="pl-PL" sz="3600" dirty="0" smtClean="0"/>
              <a:t>każdej klasie kilkanaście procent uczniów wskazywało odpowiedzi A. To są niekorzystne wyniki, gdyż wskazują na naszą – </a:t>
            </a:r>
            <a:r>
              <a:rPr lang="pl-PL" sz="3600" b="1" dirty="0" smtClean="0"/>
              <a:t>uczniów</a:t>
            </a:r>
            <a:r>
              <a:rPr lang="pl-PL" sz="3600" dirty="0" smtClean="0"/>
              <a:t> -  ignorancję oraz brak dbania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o </a:t>
            </a:r>
            <a:r>
              <a:rPr lang="pl-PL" sz="3600" dirty="0" smtClean="0"/>
              <a:t>własne bezpieczeństwo.</a:t>
            </a:r>
          </a:p>
          <a:p>
            <a:pPr marL="92075" indent="19050" algn="ctr">
              <a:buNone/>
            </a:pPr>
            <a:r>
              <a:rPr lang="pl-PL" sz="3600" dirty="0" smtClean="0"/>
              <a:t>Postępując w ten sposób narażamy się nie tylko na zawirusowanie naszego sprzętu (laptop, </a:t>
            </a:r>
            <a:r>
              <a:rPr lang="pl-PL" sz="3600" dirty="0" err="1" smtClean="0"/>
              <a:t>smartfon</a:t>
            </a:r>
            <a:r>
              <a:rPr lang="pl-PL" sz="3600" dirty="0" smtClean="0"/>
              <a:t>), lecz stwarzamy okazję do tego, że ktoś może ukraść naszą internetową tożsamość.</a:t>
            </a:r>
          </a:p>
          <a:p>
            <a:pPr marL="92075" indent="19050" algn="ctr">
              <a:buNone/>
            </a:pPr>
            <a:endParaRPr lang="pl-PL" sz="36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496</Words>
  <Application>Microsoft Office PowerPoint</Application>
  <PresentationFormat>Pokaz na ekranie (4:3)</PresentationFormat>
  <Paragraphs>67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Slajd 1</vt:lpstr>
      <vt:lpstr>Cele projektu:</vt:lpstr>
      <vt:lpstr>Podjęte działania:</vt:lpstr>
      <vt:lpstr>Wyniki ankiety - klasa 6 </vt:lpstr>
      <vt:lpstr>Wyniki ankiety - klasa 7</vt:lpstr>
      <vt:lpstr>Wyniki ankiety - klasa 2 gim</vt:lpstr>
      <vt:lpstr>Wyniki ankiety - klasa 3 gim</vt:lpstr>
      <vt:lpstr>Pozytywne wnioski: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</vt:vector>
  </TitlesOfParts>
  <Company>gimnazjum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Student</dc:creator>
  <cp:lastModifiedBy>gimnazjum</cp:lastModifiedBy>
  <cp:revision>18</cp:revision>
  <dcterms:created xsi:type="dcterms:W3CDTF">2017-10-13T08:17:14Z</dcterms:created>
  <dcterms:modified xsi:type="dcterms:W3CDTF">2017-10-26T06:05:53Z</dcterms:modified>
</cp:coreProperties>
</file>